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4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6" r:id="rId27"/>
    <p:sldId id="277" r:id="rId28"/>
    <p:sldId id="278" r:id="rId29"/>
    <p:sldId id="279" r:id="rId30"/>
    <p:sldId id="280" r:id="rId31"/>
    <p:sldId id="281" r:id="rId32"/>
    <p:sldId id="283" r:id="rId34"/>
    <p:sldId id="284" r:id="rId35"/>
    <p:sldId id="285" r:id="rId36"/>
    <p:sldId id="286" r:id="rId37"/>
    <p:sldId id="287" r:id="rId38"/>
    <p:sldId id="288" r:id="rId39"/>
    <p:sldId id="290" r:id="rId41"/>
    <p:sldId id="293" r:id="rId44"/>
    <p:sldId id="294" r:id="rId45"/>
    <p:sldId id="295" r:id="rId46"/>
  </p:sldIdLst>
  <p:sldSz cx="12188952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9.xml"/><Relationship Id="rId20" Type="http://schemas.openxmlformats.org/officeDocument/2006/relationships/slide" Target="slides/slide10.xml"/><Relationship Id="rId21" Type="http://schemas.openxmlformats.org/officeDocument/2006/relationships/slide" Target="slides/slide11.xml"/><Relationship Id="rId22" Type="http://schemas.openxmlformats.org/officeDocument/2006/relationships/slide" Target="slides/slide12.xml"/><Relationship Id="rId23" Type="http://schemas.openxmlformats.org/officeDocument/2006/relationships/slide" Target="slides/slide13.xml"/><Relationship Id="rId24" Type="http://schemas.openxmlformats.org/officeDocument/2006/relationships/slide" Target="slides/slide14.xml"/><Relationship Id="rId25" Type="http://schemas.openxmlformats.org/officeDocument/2006/relationships/slide" Target="slides/slide15.xml"/><Relationship Id="rId26" Type="http://schemas.openxmlformats.org/officeDocument/2006/relationships/slide" Target="slides/slide20.xml"/><Relationship Id="rId27" Type="http://schemas.openxmlformats.org/officeDocument/2006/relationships/slide" Target="slides/slide16.xml"/><Relationship Id="rId28" Type="http://schemas.openxmlformats.org/officeDocument/2006/relationships/slide" Target="slides/slide17.xml"/><Relationship Id="rId29" Type="http://schemas.openxmlformats.org/officeDocument/2006/relationships/slide" Target="slides/slide18.xml"/><Relationship Id="rId30" Type="http://schemas.openxmlformats.org/officeDocument/2006/relationships/slide" Target="slides/slide19.xml"/><Relationship Id="rId31" Type="http://schemas.openxmlformats.org/officeDocument/2006/relationships/slide" Target="slides/slide20.xml"/><Relationship Id="rId32" Type="http://schemas.openxmlformats.org/officeDocument/2006/relationships/slide" Target="slides/slide21.xml"/><Relationship Id="rId33" Type="http://schemas.openxmlformats.org/officeDocument/2006/relationships/slide" Target="slides/slide27.xml"/><Relationship Id="rId34" Type="http://schemas.openxmlformats.org/officeDocument/2006/relationships/slide" Target="slides/slide22.xml"/><Relationship Id="rId35" Type="http://schemas.openxmlformats.org/officeDocument/2006/relationships/slide" Target="slides/slide23.xml"/><Relationship Id="rId36" Type="http://schemas.openxmlformats.org/officeDocument/2006/relationships/slide" Target="slides/slide24.xml"/><Relationship Id="rId37" Type="http://schemas.openxmlformats.org/officeDocument/2006/relationships/slide" Target="slides/slide25.xml"/><Relationship Id="rId38" Type="http://schemas.openxmlformats.org/officeDocument/2006/relationships/slide" Target="slides/slide26.xml"/><Relationship Id="rId39" Type="http://schemas.openxmlformats.org/officeDocument/2006/relationships/slide" Target="slides/slide27.xml"/><Relationship Id="rId40" Type="http://schemas.openxmlformats.org/officeDocument/2006/relationships/slide" Target="slides/slide34.xml"/><Relationship Id="rId41" Type="http://schemas.openxmlformats.org/officeDocument/2006/relationships/slide" Target="slides/slide28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29.xml"/><Relationship Id="rId45" Type="http://schemas.openxmlformats.org/officeDocument/2006/relationships/slide" Target="slides/slide30.xml"/><Relationship Id="rId46" Type="http://schemas.openxmlformats.org/officeDocument/2006/relationships/slide" Target="slides/slide31.xml"/><Relationship Id="rId47" Type="http://schemas.openxmlformats.org/officeDocument/2006/relationships/notesMaster" Target="notesMasters/notesMaster1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9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/>
          <a:p>
            <a:r>
              <a:t>(8 мин онлайн, не 15 — сократить демо для вебинарного формата)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rgbClr val="21A03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274320" y="274320"/>
            <a:ext cx="11640312" cy="6309360"/>
          </a:xfrm>
          <a:prstGeom prst="rect">
            <a:avLst/>
          </a:prstGeom>
          <a:solidFill>
            <a:srgbClr val="0D7A2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274320" y="2743200"/>
            <a:ext cx="54864" cy="2286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371600"/>
            <a:ext cx="10972800" cy="1645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800" b="1">
                <a:solidFill>
                  <a:srgbClr val="FFFFFF"/>
                </a:solidFill>
                <a:latin typeface="Calibri"/>
              </a:rPr>
              <a:t>Введение в генеративные
нейронные сети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2834640"/>
            <a:ext cx="1005840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000" b="0">
                <a:solidFill>
                  <a:srgbClr val="FFFFFF"/>
                </a:solidFill>
                <a:latin typeface="Calibri"/>
              </a:rPr>
              <a:t>От ChatGPT до AI-агентов: как это работает и зачем это вашему бизнесу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3840480"/>
            <a:ext cx="7315200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Calibri"/>
              </a:rPr>
              <a:t>Даниил Меркулов
Лидер команды AI-агентов, AI4Science Сбер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48640" y="4754880"/>
            <a:ext cx="36576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Calibri"/>
              </a:rPr>
              <a:t>10 марта 2026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515600" y="274320"/>
            <a:ext cx="13716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2200" b="1">
                <a:solidFill>
                  <a:srgbClr val="FFFFFF"/>
                </a:solidFill>
                <a:latin typeface="Calibri"/>
              </a:rPr>
              <a:t>СБЕР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88952" cy="1463040"/>
          </a:xfrm>
          <a:prstGeom prst="rect">
            <a:avLst/>
          </a:prstGeom>
          <a:solidFill>
            <a:srgbClr val="21A03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365760" y="182880"/>
            <a:ext cx="11430000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FFFFF"/>
                </a:solidFill>
                <a:latin typeface="Calibri"/>
              </a:rPr>
              <a:t>Прогресс за 4 года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492240"/>
            <a:ext cx="12188952" cy="365760"/>
          </a:xfrm>
          <a:prstGeom prst="rect">
            <a:avLst/>
          </a:prstGeom>
          <a:solidFill>
            <a:srgbClr val="21A03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274320" y="6492240"/>
            <a:ext cx="109728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>
                <a:solidFill>
                  <a:srgbClr val="FFFFFF"/>
                </a:solidFill>
                <a:latin typeface="Calibri"/>
              </a:rPr>
              <a:t>СБЕР | Вебинар GenAI | 26.03.2026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65760" y="1645920"/>
            <a:ext cx="1143000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333333"/>
                </a:solidFill>
                <a:latin typeface="Calibri"/>
              </a:rPr>
              <a:t>2020 — GPT-3: пишет текст | галлюцинирует 30%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65760" y="2103120"/>
            <a:ext cx="1143000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333333"/>
                </a:solidFill>
                <a:latin typeface="Calibri"/>
              </a:rPr>
              <a:t>2023 — ChatGPT/GPT-4: отвечает на вопросы | галлюцинирует 10%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65760" y="2560320"/>
            <a:ext cx="1143000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333333"/>
                </a:solidFill>
                <a:latin typeface="Calibri"/>
              </a:rPr>
              <a:t>2025-2026 — GPT-5/Claude 4.6/Gemini 3.1: рассуждает и действует | галлюцинирует &lt;1%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65760" y="3017520"/>
            <a:ext cx="1143000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333333"/>
                </a:solidFill>
                <a:latin typeface="Calibri"/>
              </a:rPr>
              <a:t>Контекст: без памяти → 32k → 2M токенов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65760" y="3474720"/>
            <a:ext cx="1143000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333333"/>
                </a:solidFill>
                <a:latin typeface="Calibri"/>
              </a:rPr>
              <a:t>Инструменты: нет → базовые плагины → AI-агенты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rgbClr val="21A03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365760" y="1828800"/>
            <a:ext cx="1828800" cy="1371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0">
                <a:solidFill>
                  <a:srgbClr val="FFFFFF"/>
                </a:solidFill>
                <a:latin typeface="Calibri"/>
              </a:rPr>
              <a:t>🎨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286000" y="2286000"/>
            <a:ext cx="9144000" cy="1371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Calibri"/>
              </a:rPr>
              <a:t>Три типа генеративного ИИ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74320" y="6217920"/>
            <a:ext cx="114300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>
                <a:solidFill>
                  <a:srgbClr val="FFFFFF"/>
                </a:solidFill>
                <a:latin typeface="Calibri"/>
              </a:rPr>
              <a:t>СБЕР | Вебинар GenAI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88952" cy="1463040"/>
          </a:xfrm>
          <a:prstGeom prst="rect">
            <a:avLst/>
          </a:prstGeom>
          <a:solidFill>
            <a:srgbClr val="21A03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365760" y="182880"/>
            <a:ext cx="11430000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FFFFF"/>
                </a:solidFill>
                <a:latin typeface="Calibri"/>
              </a:rPr>
              <a:t>Не только текст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492240"/>
            <a:ext cx="12188952" cy="365760"/>
          </a:xfrm>
          <a:prstGeom prst="rect">
            <a:avLst/>
          </a:prstGeom>
          <a:solidFill>
            <a:srgbClr val="21A03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274320" y="6492240"/>
            <a:ext cx="109728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>
                <a:solidFill>
                  <a:srgbClr val="FFFFFF"/>
                </a:solidFill>
                <a:latin typeface="Calibri"/>
              </a:rPr>
              <a:t>СБЕР | Вебинар GenAI | 26.03.2026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65760" y="1645920"/>
            <a:ext cx="1143000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333333"/>
                </a:solidFill>
                <a:latin typeface="Calibri"/>
              </a:rPr>
              <a:t>📝  Языковые модели (LLM)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65760" y="2103120"/>
            <a:ext cx="1143000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333333"/>
                </a:solidFill>
                <a:latin typeface="Calibri"/>
              </a:rPr>
              <a:t>     → текст, код, анализ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65760" y="2560320"/>
            <a:ext cx="1143000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333333"/>
                </a:solidFill>
                <a:latin typeface="Calibri"/>
              </a:rPr>
              <a:t>🖼️  Диффузионные модели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65760" y="3017520"/>
            <a:ext cx="1143000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333333"/>
                </a:solidFill>
                <a:latin typeface="Calibri"/>
              </a:rPr>
              <a:t>     → изображения, видео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65760" y="3474720"/>
            <a:ext cx="1143000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333333"/>
                </a:solidFill>
                <a:latin typeface="Calibri"/>
              </a:rPr>
              <a:t>🎵  Аудио-модели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65760" y="3931920"/>
            <a:ext cx="1143000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333333"/>
                </a:solidFill>
                <a:latin typeface="Calibri"/>
              </a:rPr>
              <a:t>     → речь, музыка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88952" cy="1463040"/>
          </a:xfrm>
          <a:prstGeom prst="rect">
            <a:avLst/>
          </a:prstGeom>
          <a:solidFill>
            <a:srgbClr val="21A03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365760" y="182880"/>
            <a:ext cx="11430000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FFFFF"/>
                </a:solidFill>
                <a:latin typeface="Calibri"/>
              </a:rPr>
              <a:t>LLM: всё начинается с текста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492240"/>
            <a:ext cx="12188952" cy="365760"/>
          </a:xfrm>
          <a:prstGeom prst="rect">
            <a:avLst/>
          </a:prstGeom>
          <a:solidFill>
            <a:srgbClr val="21A03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274320" y="6492240"/>
            <a:ext cx="109728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>
                <a:solidFill>
                  <a:srgbClr val="FFFFFF"/>
                </a:solidFill>
                <a:latin typeface="Calibri"/>
              </a:rPr>
              <a:t>СБЕР | Вебинар GenAI | 26.03.2026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65760" y="1645920"/>
            <a:ext cx="1143000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333333"/>
                </a:solidFill>
                <a:latin typeface="Calibri"/>
              </a:rPr>
              <a:t>✉️  Писать письма, отчёты, резюме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65760" y="2103120"/>
            <a:ext cx="1143000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333333"/>
                </a:solidFill>
                <a:latin typeface="Calibri"/>
              </a:rPr>
              <a:t>🔍  Анализировать документы (юр. договоры, фин. отчёты)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65760" y="2560320"/>
            <a:ext cx="1143000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333333"/>
                </a:solidFill>
                <a:latin typeface="Calibri"/>
              </a:rPr>
              <a:t>💬  Чат-боты для клиентов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65760" y="3017520"/>
            <a:ext cx="1143000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333333"/>
                </a:solidFill>
                <a:latin typeface="Calibri"/>
              </a:rPr>
              <a:t>💻  Генерация кода (GitHub Copilot: +55% продуктивности)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65760" y="3474720"/>
            <a:ext cx="1143000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333333"/>
                </a:solidFill>
                <a:latin typeface="Calibri"/>
              </a:rPr>
              <a:t>Топ модели 2026: Claude Sonnet (Anthropic) / GPT-4o / Gemini / GigaChat / DeepSeek V3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88952" cy="1463040"/>
          </a:xfrm>
          <a:prstGeom prst="rect">
            <a:avLst/>
          </a:prstGeom>
          <a:solidFill>
            <a:srgbClr val="21A03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365760" y="182880"/>
            <a:ext cx="11430000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FFFFF"/>
                </a:solidFill>
                <a:latin typeface="Calibri"/>
              </a:rPr>
              <a:t>Как ИИ рисует: шум → образ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492240"/>
            <a:ext cx="12188952" cy="365760"/>
          </a:xfrm>
          <a:prstGeom prst="rect">
            <a:avLst/>
          </a:prstGeom>
          <a:solidFill>
            <a:srgbClr val="21A03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274320" y="6492240"/>
            <a:ext cx="109728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>
                <a:solidFill>
                  <a:srgbClr val="FFFFFF"/>
                </a:solidFill>
                <a:latin typeface="Calibri"/>
              </a:rPr>
              <a:t>СБЕР | Вебинар GenAI | 26.03.2026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65760" y="1645920"/>
            <a:ext cx="1143000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333333"/>
                </a:solidFill>
                <a:latin typeface="Calibri"/>
              </a:rPr>
              <a:t>🎭  Маркетинговые визуалы (в 10× быстрее и дешевле)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65760" y="2103120"/>
            <a:ext cx="1143000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333333"/>
                </a:solidFill>
                <a:latin typeface="Calibri"/>
              </a:rPr>
              <a:t>🏠  Дизайн интерьеров и архитектура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65760" y="2560320"/>
            <a:ext cx="1143000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333333"/>
                </a:solidFill>
                <a:latin typeface="Calibri"/>
              </a:rPr>
              <a:t>👗  Фэшн и e-commerce (одежда на виртуальных моделях)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65760" y="3017520"/>
            <a:ext cx="1143000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333333"/>
                </a:solidFill>
                <a:latin typeface="Calibri"/>
              </a:rPr>
              <a:t>🏦  Сбер: персонализированные банковские карты для 10M клиентов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65760" y="3474720"/>
            <a:ext cx="1143000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333333"/>
                </a:solidFill>
                <a:latin typeface="Calibri"/>
              </a:rPr>
              <a:t>Аналогия: Скульптор убирает лишнее из мрамора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88952" cy="1463040"/>
          </a:xfrm>
          <a:prstGeom prst="rect">
            <a:avLst/>
          </a:prstGeom>
          <a:solidFill>
            <a:srgbClr val="21A03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365760" y="182880"/>
            <a:ext cx="11430000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FFFFF"/>
                </a:solidFill>
                <a:latin typeface="Calibri"/>
              </a:rPr>
              <a:t>Runway, Kling, Wan: видео из слов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492240"/>
            <a:ext cx="12188952" cy="365760"/>
          </a:xfrm>
          <a:prstGeom prst="rect">
            <a:avLst/>
          </a:prstGeom>
          <a:solidFill>
            <a:srgbClr val="21A03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274320" y="6492240"/>
            <a:ext cx="109728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>
                <a:solidFill>
                  <a:srgbClr val="FFFFFF"/>
                </a:solidFill>
                <a:latin typeface="Calibri"/>
              </a:rPr>
              <a:t>СБЕР | Вебинар GenAI | 26.03.2026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65760" y="1645920"/>
            <a:ext cx="1143000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333333"/>
                </a:solidFill>
                <a:latin typeface="Calibri"/>
              </a:rPr>
              <a:t>✅  1 минута HD видео из текстового описания за 30 секунд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65760" y="2103120"/>
            <a:ext cx="1143000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333333"/>
                </a:solidFill>
                <a:latin typeface="Calibri"/>
              </a:rPr>
              <a:t>✅  Реалистичные лица, движения, пространство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65760" y="2560320"/>
            <a:ext cx="1143000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333333"/>
                </a:solidFill>
                <a:latin typeface="Calibri"/>
              </a:rPr>
              <a:t>✅  Стоимость: от $0.50 за минуту видео (vs $5 000 у студии)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65760" y="3017520"/>
            <a:ext cx="1143000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333333"/>
                </a:solidFill>
                <a:latin typeface="Calibri"/>
              </a:rPr>
              <a:t>⚠️  Ограничения: иногда «плавятся» руки | длина до 2 минут | deepfake-риски</a:t>
            </a:r>
          </a:p>
        </p:txBody>
      </p:sp>
      <p:sp>
        <p:nvSpPr>
          <p:cNvPr id="11" name="Rectangle 10"/>
          <p:cNvSpPr/>
          <p:nvPr/>
        </p:nvSpPr>
        <p:spPr>
          <a:xfrm>
            <a:off x="0" y="6126480"/>
            <a:ext cx="12188952" cy="365760"/>
          </a:xfrm>
          <a:prstGeom prst="rect">
            <a:avLst/>
          </a:prstGeom>
          <a:solidFill>
            <a:srgbClr val="F5F5F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365760" y="6144768"/>
            <a:ext cx="114300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>
                <a:solidFill>
                  <a:srgbClr val="888888"/>
                </a:solidFill>
                <a:latin typeface="Calibri"/>
              </a:rPr>
              <a:t>💬 Это изменит рекламу, обучение, медиа. Сбер уже использует для промо.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rgbClr val="21A03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365760" y="1828800"/>
            <a:ext cx="1828800" cy="1371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0">
                <a:solidFill>
                  <a:srgbClr val="FFFFFF"/>
                </a:solidFill>
                <a:latin typeface="Calibri"/>
              </a:rPr>
              <a:t>💼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286000" y="2286000"/>
            <a:ext cx="9144000" cy="1371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Calibri"/>
              </a:rPr>
              <a:t>Применение в бизнесе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74320" y="6217920"/>
            <a:ext cx="114300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>
                <a:solidFill>
                  <a:srgbClr val="FFFFFF"/>
                </a:solidFill>
                <a:latin typeface="Calibri"/>
              </a:rPr>
              <a:t>СБЕР | Вебинар GenAI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88952" cy="1463040"/>
          </a:xfrm>
          <a:prstGeom prst="rect">
            <a:avLst/>
          </a:prstGeom>
          <a:solidFill>
            <a:srgbClr val="21A03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365760" y="182880"/>
            <a:ext cx="11430000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FFFFF"/>
                </a:solidFill>
                <a:latin typeface="Calibri"/>
              </a:rPr>
              <a:t>Где AI даёт наибольший ROI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492240"/>
            <a:ext cx="12188952" cy="365760"/>
          </a:xfrm>
          <a:prstGeom prst="rect">
            <a:avLst/>
          </a:prstGeom>
          <a:solidFill>
            <a:srgbClr val="21A03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274320" y="6492240"/>
            <a:ext cx="109728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>
                <a:solidFill>
                  <a:srgbClr val="FFFFFF"/>
                </a:solidFill>
                <a:latin typeface="Calibri"/>
              </a:rPr>
              <a:t>СБЕР | Вебинар GenAI | 26.03.2026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65760" y="1645920"/>
            <a:ext cx="1143000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333333"/>
                </a:solidFill>
                <a:latin typeface="Calibri"/>
              </a:rPr>
              <a:t>Правило 40-40-20: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65760" y="2103120"/>
            <a:ext cx="1143000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333333"/>
                </a:solidFill>
                <a:latin typeface="Calibri"/>
              </a:rPr>
              <a:t>   40%  задач: AI делает сам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65760" y="2560320"/>
            <a:ext cx="1143000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333333"/>
                </a:solidFill>
                <a:latin typeface="Calibri"/>
              </a:rPr>
              <a:t>   40%  задач: AI помогает человеку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65760" y="3017520"/>
            <a:ext cx="1143000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333333"/>
                </a:solidFill>
                <a:latin typeface="Calibri"/>
              </a:rPr>
              <a:t>   20%  задач: только человек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65760" y="3474720"/>
            <a:ext cx="1143000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333333"/>
                </a:solidFill>
                <a:latin typeface="Calibri"/>
              </a:rPr>
              <a:t>Четыре зоны ROI: Данные×Автоматизация | Данные×Аугментация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65760" y="3931920"/>
            <a:ext cx="1143000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333333"/>
                </a:solidFill>
                <a:latin typeface="Calibri"/>
              </a:rPr>
              <a:t>                   Люди×Автоматизация  | Люди×Аугментация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88952" cy="1463040"/>
          </a:xfrm>
          <a:prstGeom prst="rect">
            <a:avLst/>
          </a:prstGeom>
          <a:solidFill>
            <a:srgbClr val="21A03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365760" y="182880"/>
            <a:ext cx="11430000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FFFFF"/>
                </a:solidFill>
                <a:latin typeface="Calibri"/>
              </a:rPr>
              <a:t>Кейс 1: 3 часа → 3 минуты (документы)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492240"/>
            <a:ext cx="12188952" cy="365760"/>
          </a:xfrm>
          <a:prstGeom prst="rect">
            <a:avLst/>
          </a:prstGeom>
          <a:solidFill>
            <a:srgbClr val="21A03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274320" y="6492240"/>
            <a:ext cx="109728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>
                <a:solidFill>
                  <a:srgbClr val="FFFFFF"/>
                </a:solidFill>
                <a:latin typeface="Calibri"/>
              </a:rPr>
              <a:t>СБЕР | Вебинар GenAI | 26.03.2026</a:t>
            </a:r>
          </a:p>
        </p:txBody>
      </p:sp>
      <p:sp>
        <p:nvSpPr>
          <p:cNvPr id="7" name="Rectangle 6"/>
          <p:cNvSpPr/>
          <p:nvPr/>
        </p:nvSpPr>
        <p:spPr>
          <a:xfrm>
            <a:off x="274320" y="1554480"/>
            <a:ext cx="5669280" cy="4754880"/>
          </a:xfrm>
          <a:prstGeom prst="rect">
            <a:avLst/>
          </a:prstGeom>
          <a:solidFill>
            <a:srgbClr val="F5F5F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7200" y="1600200"/>
            <a:ext cx="530352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1">
                <a:solidFill>
                  <a:srgbClr val="21A038"/>
                </a:solidFill>
                <a:latin typeface="Calibri"/>
              </a:rPr>
              <a:t>До AI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57200" y="2057400"/>
            <a:ext cx="530352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333333"/>
                </a:solidFill>
                <a:latin typeface="Calibri"/>
              </a:rPr>
              <a:t>⏱️ Юрист читает договор 3 часа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57200" y="2496312"/>
            <a:ext cx="530352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333333"/>
                </a:solidFill>
                <a:latin typeface="Calibri"/>
              </a:rPr>
              <a:t>→ Выделяет риски вручную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57200" y="2935224"/>
            <a:ext cx="530352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333333"/>
                </a:solidFill>
                <a:latin typeface="Calibri"/>
              </a:rPr>
              <a:t>→ 1 договор = 1 юрист = 3ч</a:t>
            </a:r>
          </a:p>
        </p:txBody>
      </p:sp>
      <p:sp>
        <p:nvSpPr>
          <p:cNvPr id="12" name="Rectangle 11"/>
          <p:cNvSpPr/>
          <p:nvPr/>
        </p:nvSpPr>
        <p:spPr>
          <a:xfrm>
            <a:off x="6245352" y="1554480"/>
            <a:ext cx="5669280" cy="4754880"/>
          </a:xfrm>
          <a:prstGeom prst="rect">
            <a:avLst/>
          </a:prstGeom>
          <a:solidFill>
            <a:srgbClr val="F5F5F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6400800" y="1600200"/>
            <a:ext cx="530352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1">
                <a:solidFill>
                  <a:srgbClr val="21A038"/>
                </a:solidFill>
                <a:latin typeface="Calibri"/>
              </a:rPr>
              <a:t>С AI (Сбер 2025)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400800" y="2057400"/>
            <a:ext cx="530352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333333"/>
                </a:solidFill>
                <a:latin typeface="Calibri"/>
              </a:rPr>
              <a:t>⚡ GPT-4o читает за 30 секунд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400800" y="2496312"/>
            <a:ext cx="530352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333333"/>
                </a:solidFill>
                <a:latin typeface="Calibri"/>
              </a:rPr>
              <a:t>→ Структурированный отчёт о рисках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400800" y="2935224"/>
            <a:ext cx="530352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333333"/>
                </a:solidFill>
                <a:latin typeface="Calibri"/>
              </a:rPr>
              <a:t>→ Точность 95% | экономия 12 000 чел-ч/год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88952" cy="1463040"/>
          </a:xfrm>
          <a:prstGeom prst="rect">
            <a:avLst/>
          </a:prstGeom>
          <a:solidFill>
            <a:srgbClr val="21A03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365760" y="182880"/>
            <a:ext cx="11430000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FFFFF"/>
                </a:solidFill>
                <a:latin typeface="Calibri"/>
              </a:rPr>
              <a:t>Кейс 2: Чат-боты, которые реально помогают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492240"/>
            <a:ext cx="12188952" cy="365760"/>
          </a:xfrm>
          <a:prstGeom prst="rect">
            <a:avLst/>
          </a:prstGeom>
          <a:solidFill>
            <a:srgbClr val="21A03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274320" y="6492240"/>
            <a:ext cx="109728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>
                <a:solidFill>
                  <a:srgbClr val="FFFFFF"/>
                </a:solidFill>
                <a:latin typeface="Calibri"/>
              </a:rPr>
              <a:t>СБЕР | Вебинар GenAI | 26.03.2026</a:t>
            </a:r>
          </a:p>
        </p:txBody>
      </p:sp>
      <p:sp>
        <p:nvSpPr>
          <p:cNvPr id="7" name="Rectangle 6"/>
          <p:cNvSpPr/>
          <p:nvPr/>
        </p:nvSpPr>
        <p:spPr>
          <a:xfrm>
            <a:off x="274320" y="1554480"/>
            <a:ext cx="5669280" cy="4754880"/>
          </a:xfrm>
          <a:prstGeom prst="rect">
            <a:avLst/>
          </a:prstGeom>
          <a:solidFill>
            <a:srgbClr val="F5F5F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7200" y="1600200"/>
            <a:ext cx="530352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1">
                <a:solidFill>
                  <a:srgbClr val="21A038"/>
                </a:solidFill>
                <a:latin typeface="Calibri"/>
              </a:rPr>
              <a:t>Старый чат-бот (2020)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57200" y="2057400"/>
            <a:ext cx="530352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333333"/>
                </a:solidFill>
                <a:latin typeface="Calibri"/>
              </a:rPr>
              <a:t>«Нажмите 1 для...»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57200" y="2496312"/>
            <a:ext cx="530352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333333"/>
                </a:solidFill>
                <a:latin typeface="Calibri"/>
              </a:rPr>
              <a:t>50 FAQ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57200" y="2935224"/>
            <a:ext cx="530352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333333"/>
                </a:solidFill>
                <a:latin typeface="Calibri"/>
              </a:rPr>
              <a:t>30% решений без оператора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57200" y="3374136"/>
            <a:ext cx="530352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333333"/>
                </a:solidFill>
                <a:latin typeface="Calibri"/>
              </a:rPr>
              <a:t>Клиент злится</a:t>
            </a:r>
          </a:p>
        </p:txBody>
      </p:sp>
      <p:sp>
        <p:nvSpPr>
          <p:cNvPr id="13" name="Rectangle 12"/>
          <p:cNvSpPr/>
          <p:nvPr/>
        </p:nvSpPr>
        <p:spPr>
          <a:xfrm>
            <a:off x="6245352" y="1554480"/>
            <a:ext cx="5669280" cy="4754880"/>
          </a:xfrm>
          <a:prstGeom prst="rect">
            <a:avLst/>
          </a:prstGeom>
          <a:solidFill>
            <a:srgbClr val="F5F5F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6400800" y="1600200"/>
            <a:ext cx="530352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1">
                <a:solidFill>
                  <a:srgbClr val="21A038"/>
                </a:solidFill>
                <a:latin typeface="Calibri"/>
              </a:rPr>
              <a:t>AI-ассистент (2026)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400800" y="2057400"/>
            <a:ext cx="530352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333333"/>
                </a:solidFill>
                <a:latin typeface="Calibri"/>
              </a:rPr>
              <a:t>Понимает свободный текст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400800" y="2496312"/>
            <a:ext cx="530352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333333"/>
                </a:solidFill>
                <a:latin typeface="Calibri"/>
              </a:rPr>
              <a:t>Отвечает на любой вопрос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400800" y="2935224"/>
            <a:ext cx="530352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333333"/>
                </a:solidFill>
                <a:latin typeface="Calibri"/>
              </a:rPr>
              <a:t>85% решений без оператора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400800" y="3374136"/>
            <a:ext cx="530352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333333"/>
                </a:solidFill>
                <a:latin typeface="Calibri"/>
              </a:rPr>
              <a:t>NPS +23 пункта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88952" cy="1463040"/>
          </a:xfrm>
          <a:prstGeom prst="rect">
            <a:avLst/>
          </a:prstGeom>
          <a:solidFill>
            <a:srgbClr val="21A03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365760" y="182880"/>
            <a:ext cx="11430000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FFFFF"/>
                </a:solidFill>
                <a:latin typeface="Calibri"/>
              </a:rPr>
              <a:t>Об авторе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492240"/>
            <a:ext cx="12188952" cy="365760"/>
          </a:xfrm>
          <a:prstGeom prst="rect">
            <a:avLst/>
          </a:prstGeom>
          <a:solidFill>
            <a:srgbClr val="21A03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274320" y="6492240"/>
            <a:ext cx="109728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>
                <a:solidFill>
                  <a:srgbClr val="FFFFFF"/>
                </a:solidFill>
                <a:latin typeface="Calibri"/>
              </a:rPr>
              <a:t>СБЕР | 26.03.2026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65760" y="1645920"/>
            <a:ext cx="1143000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333333"/>
                </a:solidFill>
                <a:latin typeface="Calibri"/>
              </a:rPr>
              <a:t>👤  Даниил Меркулов — AI4Science Сбер, лидер команды AI-агентов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65760" y="2103120"/>
            <a:ext cx="1143000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333333"/>
                </a:solidFill>
                <a:latin typeface="Calibri"/>
              </a:rPr>
              <a:t>🎓  Лектор по нейросетям/ML: МФТИ, ВШЭ (150+ студентов)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65760" y="2560320"/>
            <a:ext cx="1143000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333333"/>
                </a:solidFill>
                <a:latin typeface="Calibri"/>
              </a:rPr>
              <a:t>🔬  Исследования: operator splitting в глубоком обучении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65760" y="3017520"/>
            <a:ext cx="1143000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333333"/>
                </a:solidFill>
                <a:latin typeface="Calibri"/>
              </a:rPr>
              <a:t>🤖  Создатель AI-агента Феанор — работает 24/7 автономно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65760" y="3474720"/>
            <a:ext cx="1143000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333333"/>
                </a:solidFill>
                <a:latin typeface="Calibri"/>
              </a:rPr>
              <a:t>✉️  d.merkulov@ai4science.sber.ru</a:t>
            </a:r>
          </a:p>
        </p:txBody>
      </p:sp>
      <p:sp>
        <p:nvSpPr>
          <p:cNvPr id="12" name="Rectangle 11"/>
          <p:cNvSpPr/>
          <p:nvPr/>
        </p:nvSpPr>
        <p:spPr>
          <a:xfrm>
            <a:off x="0" y="6126480"/>
            <a:ext cx="12188952" cy="365760"/>
          </a:xfrm>
          <a:prstGeom prst="rect">
            <a:avLst/>
          </a:prstGeom>
          <a:solidFill>
            <a:srgbClr val="F5F5F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365760" y="6144768"/>
            <a:ext cx="114300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>
                <a:solidFill>
                  <a:srgbClr val="888888"/>
                </a:solidFill>
                <a:latin typeface="Calibri"/>
              </a:rPr>
              <a:t>💬 Кратко (1 мин). «Я не теоретик — я строю реальные AI-системы в Сбере.»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88952" cy="1463040"/>
          </a:xfrm>
          <a:prstGeom prst="rect">
            <a:avLst/>
          </a:prstGeom>
          <a:solidFill>
            <a:srgbClr val="21A03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365760" y="182880"/>
            <a:ext cx="11430000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FFFFF"/>
                </a:solidFill>
                <a:latin typeface="Calibri"/>
              </a:rPr>
              <a:t>Кейс 3: Маркетинг × 10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492240"/>
            <a:ext cx="12188952" cy="365760"/>
          </a:xfrm>
          <a:prstGeom prst="rect">
            <a:avLst/>
          </a:prstGeom>
          <a:solidFill>
            <a:srgbClr val="21A03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274320" y="6492240"/>
            <a:ext cx="109728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>
                <a:solidFill>
                  <a:srgbClr val="FFFFFF"/>
                </a:solidFill>
                <a:latin typeface="Calibri"/>
              </a:rPr>
              <a:t>СБЕР | Вебинар GenAI | 26.03.2026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65760" y="1645920"/>
            <a:ext cx="1143000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333333"/>
                </a:solidFill>
                <a:latin typeface="Calibri"/>
              </a:rPr>
              <a:t>✉️  Рекламный текст: 4ч → 15 мин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65760" y="2103120"/>
            <a:ext cx="1143000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333333"/>
                </a:solidFill>
                <a:latin typeface="Calibri"/>
              </a:rPr>
              <a:t>🎯  Персонализация под 50 сегментов: невозможно → 1 день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65760" y="2560320"/>
            <a:ext cx="1143000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333333"/>
                </a:solidFill>
                <a:latin typeface="Calibri"/>
              </a:rPr>
              <a:t>🖼️  Изображения для кампании: 2 недели → 2 часа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65760" y="3017520"/>
            <a:ext cx="1143000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333333"/>
                </a:solidFill>
                <a:latin typeface="Calibri"/>
              </a:rPr>
              <a:t>📊  McKinsey 2025 — компании с AI-маркетингом: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65760" y="3474720"/>
            <a:ext cx="1143000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333333"/>
                </a:solidFill>
                <a:latin typeface="Calibri"/>
              </a:rPr>
              <a:t>     +40% скорость запуска кампаний | +15% CTR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88952" cy="1463040"/>
          </a:xfrm>
          <a:prstGeom prst="rect">
            <a:avLst/>
          </a:prstGeom>
          <a:solidFill>
            <a:srgbClr val="21A03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365760" y="182880"/>
            <a:ext cx="11430000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FFFFF"/>
                </a:solidFill>
                <a:latin typeface="Calibri"/>
              </a:rPr>
              <a:t>Кейс 4: Каждый менеджер теперь может автоматизировать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492240"/>
            <a:ext cx="12188952" cy="365760"/>
          </a:xfrm>
          <a:prstGeom prst="rect">
            <a:avLst/>
          </a:prstGeom>
          <a:solidFill>
            <a:srgbClr val="21A03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274320" y="6492240"/>
            <a:ext cx="109728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>
                <a:solidFill>
                  <a:srgbClr val="FFFFFF"/>
                </a:solidFill>
                <a:latin typeface="Calibri"/>
              </a:rPr>
              <a:t>СБЕР | Вебинар GenAI | 26.03.2026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65760" y="1645920"/>
            <a:ext cx="1143000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333333"/>
                </a:solidFill>
                <a:latin typeface="Calibri"/>
              </a:rPr>
              <a:t>📊  GitHub Copilot 2025: +55% скорость кода | -40% рутина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65760" y="2103120"/>
            <a:ext cx="1143000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333333"/>
                </a:solidFill>
                <a:latin typeface="Calibri"/>
              </a:rPr>
              <a:t>💬  Разработчик: «Я объясняю что хочу — AI пишет, я проверяю»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65760" y="2560320"/>
            <a:ext cx="1143000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333333"/>
                </a:solidFill>
                <a:latin typeface="Calibri"/>
              </a:rPr>
              <a:t>Новая реальность: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65760" y="3017520"/>
            <a:ext cx="1143000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333333"/>
                </a:solidFill>
                <a:latin typeface="Calibri"/>
              </a:rPr>
              <a:t>Непрограммист + Claude/ChatGPT = Python скрипт за 30 мин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65760" y="3474720"/>
            <a:ext cx="1143000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333333"/>
                </a:solidFill>
                <a:latin typeface="Calibri"/>
              </a:rPr>
              <a:t>→ Автоматизация Excel, парсинг данных, веб-формы</a:t>
            </a:r>
          </a:p>
        </p:txBody>
      </p:sp>
      <p:sp>
        <p:nvSpPr>
          <p:cNvPr id="12" name="Rectangle 11"/>
          <p:cNvSpPr/>
          <p:nvPr/>
        </p:nvSpPr>
        <p:spPr>
          <a:xfrm>
            <a:off x="0" y="6126480"/>
            <a:ext cx="12188952" cy="365760"/>
          </a:xfrm>
          <a:prstGeom prst="rect">
            <a:avLst/>
          </a:prstGeom>
          <a:solidFill>
            <a:srgbClr val="F5F5F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365760" y="6144768"/>
            <a:ext cx="114300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>
                <a:solidFill>
                  <a:srgbClr val="888888"/>
                </a:solidFill>
                <a:latin typeface="Calibri"/>
              </a:rPr>
              <a:t>💬 Бизнес-аналитики могут делать прототипы без IT-отдела.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88952" cy="1463040"/>
          </a:xfrm>
          <a:prstGeom prst="rect">
            <a:avLst/>
          </a:prstGeom>
          <a:solidFill>
            <a:srgbClr val="21A03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365760" y="182880"/>
            <a:ext cx="11430000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FFFFF"/>
                </a:solidFill>
                <a:latin typeface="Calibri"/>
              </a:rPr>
              <a:t>Когда внедрять AI — быстрый фреймворк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492240"/>
            <a:ext cx="12188952" cy="365760"/>
          </a:xfrm>
          <a:prstGeom prst="rect">
            <a:avLst/>
          </a:prstGeom>
          <a:solidFill>
            <a:srgbClr val="21A03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274320" y="6492240"/>
            <a:ext cx="109728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>
                <a:solidFill>
                  <a:srgbClr val="FFFFFF"/>
                </a:solidFill>
                <a:latin typeface="Calibri"/>
              </a:rPr>
              <a:t>СБЕР | Вебинар GenAI | 26.03.2026</a:t>
            </a:r>
          </a:p>
        </p:txBody>
      </p:sp>
      <p:sp>
        <p:nvSpPr>
          <p:cNvPr id="7" name="Rectangle 6"/>
          <p:cNvSpPr/>
          <p:nvPr/>
        </p:nvSpPr>
        <p:spPr>
          <a:xfrm>
            <a:off x="274320" y="1554480"/>
            <a:ext cx="5669280" cy="4754880"/>
          </a:xfrm>
          <a:prstGeom prst="rect">
            <a:avLst/>
          </a:prstGeom>
          <a:solidFill>
            <a:srgbClr val="F5F5F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7200" y="1600200"/>
            <a:ext cx="530352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1">
                <a:solidFill>
                  <a:srgbClr val="21A038"/>
                </a:solidFill>
                <a:latin typeface="Calibri"/>
              </a:rPr>
              <a:t>✅ Зелёный свет (внедряйте)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57200" y="2057400"/>
            <a:ext cx="530352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333333"/>
                </a:solidFill>
                <a:latin typeface="Calibri"/>
              </a:rPr>
              <a:t>Задача повторяется &gt; 50 раз/месяц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57200" y="2496312"/>
            <a:ext cx="530352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333333"/>
                </a:solidFill>
                <a:latin typeface="Calibri"/>
              </a:rPr>
              <a:t>Вход — текст или изображение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57200" y="2935224"/>
            <a:ext cx="530352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333333"/>
                </a:solidFill>
                <a:latin typeface="Calibri"/>
              </a:rPr>
              <a:t>Ошибка не критична (есть проверка)</a:t>
            </a:r>
          </a:p>
        </p:txBody>
      </p:sp>
      <p:sp>
        <p:nvSpPr>
          <p:cNvPr id="12" name="Rectangle 11"/>
          <p:cNvSpPr/>
          <p:nvPr/>
        </p:nvSpPr>
        <p:spPr>
          <a:xfrm>
            <a:off x="6245352" y="1554480"/>
            <a:ext cx="5669280" cy="4754880"/>
          </a:xfrm>
          <a:prstGeom prst="rect">
            <a:avLst/>
          </a:prstGeom>
          <a:solidFill>
            <a:srgbClr val="F5F5F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6400800" y="1600200"/>
            <a:ext cx="530352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1">
                <a:solidFill>
                  <a:srgbClr val="21A038"/>
                </a:solidFill>
                <a:latin typeface="Calibri"/>
              </a:rPr>
              <a:t>🔴 Красный свет (пока подождите)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400800" y="2057400"/>
            <a:ext cx="530352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333333"/>
                </a:solidFill>
                <a:latin typeface="Calibri"/>
              </a:rPr>
              <a:t>Требует физических действий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400800" y="2496312"/>
            <a:ext cx="530352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333333"/>
                </a:solidFill>
                <a:latin typeface="Calibri"/>
              </a:rPr>
              <a:t>Юридическая ответственность без аудита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400800" y="2935224"/>
            <a:ext cx="530352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333333"/>
                </a:solidFill>
                <a:latin typeface="Calibri"/>
              </a:rPr>
              <a:t>Точность &gt; 99.9% критична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rgbClr val="21A03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365760" y="1828800"/>
            <a:ext cx="1828800" cy="1371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0">
                <a:solidFill>
                  <a:srgbClr val="FFFFFF"/>
                </a:solidFill>
                <a:latin typeface="Calibri"/>
              </a:rPr>
              <a:t>🤖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286000" y="2286000"/>
            <a:ext cx="9144000" cy="1371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Calibri"/>
              </a:rPr>
              <a:t>ИИ-агенты: следующий уровень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74320" y="6217920"/>
            <a:ext cx="114300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>
                <a:solidFill>
                  <a:srgbClr val="FFFFFF"/>
                </a:solidFill>
                <a:latin typeface="Calibri"/>
              </a:rPr>
              <a:t>СБЕР | Вебинар GenAI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88952" cy="1463040"/>
          </a:xfrm>
          <a:prstGeom prst="rect">
            <a:avLst/>
          </a:prstGeom>
          <a:solidFill>
            <a:srgbClr val="21A03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365760" y="182880"/>
            <a:ext cx="11430000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FFFFF"/>
                </a:solidFill>
                <a:latin typeface="Calibri"/>
              </a:rPr>
              <a:t>От «помощника» к «сотруднику»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492240"/>
            <a:ext cx="12188952" cy="365760"/>
          </a:xfrm>
          <a:prstGeom prst="rect">
            <a:avLst/>
          </a:prstGeom>
          <a:solidFill>
            <a:srgbClr val="21A03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274320" y="6492240"/>
            <a:ext cx="109728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>
                <a:solidFill>
                  <a:srgbClr val="FFFFFF"/>
                </a:solidFill>
                <a:latin typeface="Calibri"/>
              </a:rPr>
              <a:t>СБЕР | Вебинар GenAI | 26.03.2026</a:t>
            </a:r>
          </a:p>
        </p:txBody>
      </p:sp>
      <p:sp>
        <p:nvSpPr>
          <p:cNvPr id="7" name="Rectangle 6"/>
          <p:cNvSpPr/>
          <p:nvPr/>
        </p:nvSpPr>
        <p:spPr>
          <a:xfrm>
            <a:off x="274320" y="1554480"/>
            <a:ext cx="5669280" cy="4754880"/>
          </a:xfrm>
          <a:prstGeom prst="rect">
            <a:avLst/>
          </a:prstGeom>
          <a:solidFill>
            <a:srgbClr val="F5F5F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7200" y="1600200"/>
            <a:ext cx="530352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1">
                <a:solidFill>
                  <a:srgbClr val="21A038"/>
                </a:solidFill>
                <a:latin typeface="Calibri"/>
              </a:rPr>
              <a:t>LLM (отвечает)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57200" y="2057400"/>
            <a:ext cx="530352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333333"/>
                </a:solidFill>
                <a:latin typeface="Calibri"/>
              </a:rPr>
              <a:t>«Вот инструкция как купить билет»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57200" y="2496312"/>
            <a:ext cx="530352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333333"/>
                </a:solidFill>
                <a:latin typeface="Calibri"/>
              </a:rPr>
              <a:t>«Вот анализ рынка»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57200" y="2935224"/>
            <a:ext cx="530352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333333"/>
                </a:solidFill>
                <a:latin typeface="Calibri"/>
              </a:rPr>
              <a:t>Один ответ</a:t>
            </a:r>
          </a:p>
        </p:txBody>
      </p:sp>
      <p:sp>
        <p:nvSpPr>
          <p:cNvPr id="12" name="Rectangle 11"/>
          <p:cNvSpPr/>
          <p:nvPr/>
        </p:nvSpPr>
        <p:spPr>
          <a:xfrm>
            <a:off x="6245352" y="1554480"/>
            <a:ext cx="5669280" cy="4754880"/>
          </a:xfrm>
          <a:prstGeom prst="rect">
            <a:avLst/>
          </a:prstGeom>
          <a:solidFill>
            <a:srgbClr val="F5F5F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6400800" y="1600200"/>
            <a:ext cx="530352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1">
                <a:solidFill>
                  <a:srgbClr val="21A038"/>
                </a:solidFill>
                <a:latin typeface="Calibri"/>
              </a:rPr>
              <a:t>AI-агент (действует)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400800" y="2057400"/>
            <a:ext cx="530352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333333"/>
                </a:solidFill>
                <a:latin typeface="Calibri"/>
              </a:rPr>
              <a:t>Сам покупает билет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400800" y="2496312"/>
            <a:ext cx="530352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333333"/>
                </a:solidFill>
                <a:latin typeface="Calibri"/>
              </a:rPr>
              <a:t>Собирает данные → анализирует → пишет отчёт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400800" y="2935224"/>
            <a:ext cx="530352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333333"/>
                </a:solidFill>
                <a:latin typeface="Calibri"/>
              </a:rPr>
              <a:t>Цепочка из 50 шагов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88952" cy="1463040"/>
          </a:xfrm>
          <a:prstGeom prst="rect">
            <a:avLst/>
          </a:prstGeom>
          <a:solidFill>
            <a:srgbClr val="21A03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365760" y="182880"/>
            <a:ext cx="11430000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FFFFF"/>
                </a:solidFill>
                <a:latin typeface="Calibri"/>
              </a:rPr>
              <a:t>Агент = LLM + инструменты + память + цикл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492240"/>
            <a:ext cx="12188952" cy="365760"/>
          </a:xfrm>
          <a:prstGeom prst="rect">
            <a:avLst/>
          </a:prstGeom>
          <a:solidFill>
            <a:srgbClr val="21A03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274320" y="6492240"/>
            <a:ext cx="109728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>
                <a:solidFill>
                  <a:srgbClr val="FFFFFF"/>
                </a:solidFill>
                <a:latin typeface="Calibri"/>
              </a:rPr>
              <a:t>СБЕР | Вебинар GenAI | 26.03.2026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65760" y="1645920"/>
            <a:ext cx="1143000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333333"/>
                </a:solidFill>
                <a:latin typeface="Calibri"/>
              </a:rPr>
              <a:t>🧠  Мозг: LLM (Claude 4.6 / GPT-5)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65760" y="2103120"/>
            <a:ext cx="1143000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333333"/>
                </a:solidFill>
                <a:latin typeface="Calibri"/>
              </a:rPr>
              <a:t>🔧  Инструменты: поиск, email, Excel, браузер, API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65760" y="2560320"/>
            <a:ext cx="1143000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333333"/>
                </a:solidFill>
                <a:latin typeface="Calibri"/>
              </a:rPr>
              <a:t>💾  Память: контекст задачи, история шагов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65760" y="3017520"/>
            <a:ext cx="1143000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333333"/>
                </a:solidFill>
                <a:latin typeface="Calibri"/>
              </a:rPr>
              <a:t>🔄  Цикл: Think → Act → Observe → Think...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65760" y="3474720"/>
            <a:ext cx="1143000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333333"/>
                </a:solidFill>
                <a:latin typeface="Calibri"/>
              </a:rPr>
              <a:t>Реальный пример: Феанор работает 24/7: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65760" y="3931920"/>
            <a:ext cx="1143000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333333"/>
                </a:solidFill>
                <a:latin typeface="Calibri"/>
              </a:rPr>
              <a:t>   Читает Telegram → анализирует задачи → готовит черновики → уведомляет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88952" cy="1463040"/>
          </a:xfrm>
          <a:prstGeom prst="rect">
            <a:avLst/>
          </a:prstGeom>
          <a:solidFill>
            <a:srgbClr val="21A03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365760" y="182880"/>
            <a:ext cx="11430000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FFFFF"/>
                </a:solidFill>
                <a:latin typeface="Calibri"/>
              </a:rPr>
              <a:t>AI-агенты в финансах (Сбер)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492240"/>
            <a:ext cx="12188952" cy="365760"/>
          </a:xfrm>
          <a:prstGeom prst="rect">
            <a:avLst/>
          </a:prstGeom>
          <a:solidFill>
            <a:srgbClr val="21A03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274320" y="6492240"/>
            <a:ext cx="109728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>
                <a:solidFill>
                  <a:srgbClr val="FFFFFF"/>
                </a:solidFill>
                <a:latin typeface="Calibri"/>
              </a:rPr>
              <a:t>СБЕР | Вебинар GenAI | 26.03.2026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65760" y="1645920"/>
            <a:ext cx="1143000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333333"/>
                </a:solidFill>
                <a:latin typeface="Calibri"/>
              </a:rPr>
              <a:t>1️⃣  Аналитический агент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65760" y="2103120"/>
            <a:ext cx="1143000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333333"/>
                </a:solidFill>
                <a:latin typeface="Calibri"/>
              </a:rPr>
              <a:t>     Задача → поиск данных → расчёты → отчёт → Excel | 4ч → 20 мин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65760" y="2560320"/>
            <a:ext cx="1143000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333333"/>
                </a:solidFill>
                <a:latin typeface="Calibri"/>
              </a:rPr>
              <a:t>2️⃣  Комплаенс-агент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65760" y="3017520"/>
            <a:ext cx="1143000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333333"/>
                </a:solidFill>
                <a:latin typeface="Calibri"/>
              </a:rPr>
              <a:t>     Клиент → проверка по 15 базам → решение | Точность 94% vs 89% у аналитика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65760" y="3474720"/>
            <a:ext cx="1143000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333333"/>
                </a:solidFill>
                <a:latin typeface="Calibri"/>
              </a:rPr>
              <a:t>3️⃣  Мониторинг-агент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65760" y="3931920"/>
            <a:ext cx="1143000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333333"/>
                </a:solidFill>
                <a:latin typeface="Calibri"/>
              </a:rPr>
              <a:t>     Следит за рынком → при триггере → алерт + черновик ответа | 24/7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88952" cy="1463040"/>
          </a:xfrm>
          <a:prstGeom prst="rect">
            <a:avLst/>
          </a:prstGeom>
          <a:solidFill>
            <a:srgbClr val="21A03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365760" y="182880"/>
            <a:ext cx="11430000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FFFFF"/>
                </a:solidFill>
                <a:latin typeface="Calibri"/>
              </a:rPr>
              <a:t>ТОП-5 ROI-сценариев для финансов (2026)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492240"/>
            <a:ext cx="12188952" cy="365760"/>
          </a:xfrm>
          <a:prstGeom prst="rect">
            <a:avLst/>
          </a:prstGeom>
          <a:solidFill>
            <a:srgbClr val="21A03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274320" y="6492240"/>
            <a:ext cx="109728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>
                <a:solidFill>
                  <a:srgbClr val="FFFFFF"/>
                </a:solidFill>
                <a:latin typeface="Calibri"/>
              </a:rPr>
              <a:t>СБЕР | Вебинар GenAI | 26.03.2026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65760" y="1645920"/>
            <a:ext cx="1143000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333333"/>
                </a:solidFill>
                <a:latin typeface="Calibri"/>
              </a:rPr>
              <a:t>1️⃣  Сбор и сводка новостей по портфелю: 4ч → 10 мин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65760" y="2103120"/>
            <a:ext cx="1143000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333333"/>
                </a:solidFill>
                <a:latin typeface="Calibri"/>
              </a:rPr>
              <a:t>2️⃣  Инвест-комментарии для клиентов: 2ч → 15 мин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65760" y="2560320"/>
            <a:ext cx="1143000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333333"/>
                </a:solidFill>
                <a:latin typeface="Calibri"/>
              </a:rPr>
              <a:t>3️⃣  Проверка документов на соответствие: 30 мин → 2 мин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65760" y="3017520"/>
            <a:ext cx="1143000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333333"/>
                </a:solidFill>
                <a:latin typeface="Calibri"/>
              </a:rPr>
              <a:t>4️⃣  Мониторинг сигналов по контрагентам: реальное время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65760" y="3474720"/>
            <a:ext cx="1143000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333333"/>
                </a:solidFill>
                <a:latin typeface="Calibri"/>
              </a:rPr>
              <a:t>5️⃣  Ответы на запросы клиентов уровня 1-2: 85% без оператора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88952" cy="1463040"/>
          </a:xfrm>
          <a:prstGeom prst="rect">
            <a:avLst/>
          </a:prstGeom>
          <a:solidFill>
            <a:srgbClr val="21A03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365760" y="182880"/>
            <a:ext cx="11430000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FFFFF"/>
                </a:solidFill>
                <a:latin typeface="Calibri"/>
              </a:rPr>
              <a:t>AI не идеален — что важно знать руководителю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492240"/>
            <a:ext cx="12188952" cy="365760"/>
          </a:xfrm>
          <a:prstGeom prst="rect">
            <a:avLst/>
          </a:prstGeom>
          <a:solidFill>
            <a:srgbClr val="21A03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274320" y="6492240"/>
            <a:ext cx="109728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>
                <a:solidFill>
                  <a:srgbClr val="FFFFFF"/>
                </a:solidFill>
                <a:latin typeface="Calibri"/>
              </a:rPr>
              <a:t>СБЕР | Вебинар GenAI | 26.03.2026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65760" y="1645920"/>
            <a:ext cx="1143000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333333"/>
                </a:solidFill>
                <a:latin typeface="Calibri"/>
              </a:rPr>
              <a:t>🤥  1. Галлюцинации: AI уверенно врёт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65760" y="2103120"/>
            <a:ext cx="1143000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333333"/>
                </a:solidFill>
                <a:latin typeface="Calibri"/>
              </a:rPr>
              <a:t>    → Mitigation: Верифицировать факты. RAG-системы (AI читает ваши документы).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65760" y="2560320"/>
            <a:ext cx="1143000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333333"/>
                </a:solidFill>
                <a:latin typeface="Calibri"/>
              </a:rPr>
              <a:t>🔒  2. Данные и конфиденциальность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65760" y="3017520"/>
            <a:ext cx="1143000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333333"/>
                </a:solidFill>
                <a:latin typeface="Calibri"/>
              </a:rPr>
              <a:t>    → Mitigation: Корпоративные развёртывания (Azure OpenAI, on-premise).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65760" y="3474720"/>
            <a:ext cx="1143000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333333"/>
                </a:solidFill>
                <a:latin typeface="Calibri"/>
              </a:rPr>
              <a:t>⚖️  3. Bias и дискриминация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65760" y="3931920"/>
            <a:ext cx="1143000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333333"/>
                </a:solidFill>
                <a:latin typeface="Calibri"/>
              </a:rPr>
              <a:t>    → Mitigation: Аудит выходов, Human-in-the-loop для критичных решений.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88952" cy="1463040"/>
          </a:xfrm>
          <a:prstGeom prst="rect">
            <a:avLst/>
          </a:prstGeom>
          <a:solidFill>
            <a:srgbClr val="21A03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365760" y="182880"/>
            <a:ext cx="11430000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FFFFF"/>
                </a:solidFill>
                <a:latin typeface="Calibri"/>
              </a:rPr>
              <a:t>Попробуем вместе (8 мин)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492240"/>
            <a:ext cx="12188952" cy="365760"/>
          </a:xfrm>
          <a:prstGeom prst="rect">
            <a:avLst/>
          </a:prstGeom>
          <a:solidFill>
            <a:srgbClr val="21A03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274320" y="6492240"/>
            <a:ext cx="109728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>
                <a:solidFill>
                  <a:srgbClr val="FFFFFF"/>
                </a:solidFill>
                <a:latin typeface="Calibri"/>
              </a:rPr>
              <a:t>СБЕР | Вебинар GenAI | 26.03.2026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65760" y="1645920"/>
            <a:ext cx="1143000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333333"/>
                </a:solidFill>
                <a:latin typeface="Calibri"/>
              </a:rPr>
              <a:t>📄  Сценарий 1 (5 мин): Анализ документа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65760" y="2103120"/>
            <a:ext cx="1143000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333333"/>
                </a:solidFill>
                <a:latin typeface="Calibri"/>
              </a:rPr>
              <a:t>    → Загрузить договор → попросить выделить риски → оценить результат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65760" y="2560320"/>
            <a:ext cx="1143000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333333"/>
                </a:solidFill>
                <a:latin typeface="Calibri"/>
              </a:rPr>
              <a:t>✉️  Сценарий 2 (5 мин): Генерация контента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65760" y="3017520"/>
            <a:ext cx="1143000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333333"/>
                </a:solidFill>
                <a:latin typeface="Calibri"/>
              </a:rPr>
              <a:t>    → Email клиенту / пресс-релиз / резюме встречи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65760" y="3474720"/>
            <a:ext cx="1143000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333333"/>
                </a:solidFill>
                <a:latin typeface="Calibri"/>
              </a:rPr>
              <a:t>❓  Сценарий 3 (5 мин): Ваш вопрос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65760" y="3931920"/>
            <a:ext cx="1143000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333333"/>
                </a:solidFill>
                <a:latin typeface="Calibri"/>
              </a:rPr>
              <a:t>    → Участники предлагают задачу → решаем вместе</a:t>
            </a:r>
          </a:p>
        </p:txBody>
      </p:sp>
      <p:sp>
        <p:nvSpPr>
          <p:cNvPr id="13" name="Rectangle 12"/>
          <p:cNvSpPr/>
          <p:nvPr/>
        </p:nvSpPr>
        <p:spPr>
          <a:xfrm>
            <a:off x="0" y="6126480"/>
            <a:ext cx="12188952" cy="365760"/>
          </a:xfrm>
          <a:prstGeom prst="rect">
            <a:avLst/>
          </a:prstGeom>
          <a:solidFill>
            <a:srgbClr val="F5F5F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365760" y="6144768"/>
            <a:ext cx="114300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>
                <a:solidFill>
                  <a:srgbClr val="888888"/>
                </a:solidFill>
                <a:latin typeface="Calibri"/>
              </a:rPr>
              <a:t>💬 Держать Claude / ChatGPT открытым. Просить участников диктовать промпты.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88952" cy="1463040"/>
          </a:xfrm>
          <a:prstGeom prst="rect">
            <a:avLst/>
          </a:prstGeom>
          <a:solidFill>
            <a:srgbClr val="21A03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365760" y="182880"/>
            <a:ext cx="11430000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FFFFF"/>
                </a:solidFill>
                <a:latin typeface="Calibri"/>
              </a:rPr>
              <a:t>Разогрев: покажите руку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492240"/>
            <a:ext cx="12188952" cy="365760"/>
          </a:xfrm>
          <a:prstGeom prst="rect">
            <a:avLst/>
          </a:prstGeom>
          <a:solidFill>
            <a:srgbClr val="21A03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274320" y="6492240"/>
            <a:ext cx="109728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>
                <a:solidFill>
                  <a:srgbClr val="FFFFFF"/>
                </a:solidFill>
                <a:latin typeface="Calibri"/>
              </a:rPr>
              <a:t>СБЕР | Вебинар GenAI | 26.03.2026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65760" y="1645920"/>
            <a:ext cx="1143000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333333"/>
                </a:solidFill>
                <a:latin typeface="Calibri"/>
              </a:rPr>
              <a:t>✋  Кто использовал ChatGPT за последний месяц?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65760" y="2103120"/>
            <a:ext cx="1143000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333333"/>
                </a:solidFill>
                <a:latin typeface="Calibri"/>
              </a:rPr>
              <a:t>✋  Кто использует AI для работы каждую неделю?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65760" y="2560320"/>
            <a:ext cx="1143000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333333"/>
                </a:solidFill>
                <a:latin typeface="Calibri"/>
              </a:rPr>
              <a:t>✋  Кто хотел бы понять, как это работает внутри?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65760" y="3017520"/>
            <a:ext cx="1143000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333333"/>
                </a:solidFill>
                <a:latin typeface="Calibri"/>
              </a:rPr>
              <a:t>→ За 2 часа вы получите ответы на все три вопроса.</a:t>
            </a:r>
          </a:p>
        </p:txBody>
      </p:sp>
      <p:sp>
        <p:nvSpPr>
          <p:cNvPr id="11" name="Rectangle 10"/>
          <p:cNvSpPr/>
          <p:nvPr/>
        </p:nvSpPr>
        <p:spPr>
          <a:xfrm>
            <a:off x="0" y="6126480"/>
            <a:ext cx="12188952" cy="365760"/>
          </a:xfrm>
          <a:prstGeom prst="rect">
            <a:avLst/>
          </a:prstGeom>
          <a:solidFill>
            <a:srgbClr val="F5F5F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365760" y="6144768"/>
            <a:ext cx="114300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>
                <a:solidFill>
                  <a:srgbClr val="888888"/>
                </a:solidFill>
                <a:latin typeface="Calibri"/>
              </a:rPr>
              <a:t>💬 Пауза 2 мин. Интерактив.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88952" cy="1463040"/>
          </a:xfrm>
          <a:prstGeom prst="rect">
            <a:avLst/>
          </a:prstGeom>
          <a:solidFill>
            <a:srgbClr val="21A03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365760" y="182880"/>
            <a:ext cx="11430000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FFFFF"/>
                </a:solidFill>
                <a:latin typeface="Calibri"/>
              </a:rPr>
              <a:t>Что важно запомнить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492240"/>
            <a:ext cx="12188952" cy="365760"/>
          </a:xfrm>
          <a:prstGeom prst="rect">
            <a:avLst/>
          </a:prstGeom>
          <a:solidFill>
            <a:srgbClr val="21A03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274320" y="6492240"/>
            <a:ext cx="109728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>
                <a:solidFill>
                  <a:srgbClr val="FFFFFF"/>
                </a:solidFill>
                <a:latin typeface="Calibri"/>
              </a:rPr>
              <a:t>СБЕР | Вебинар GenAI | 26.03.2026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65760" y="1645920"/>
            <a:ext cx="1143000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333333"/>
                </a:solidFill>
                <a:latin typeface="Calibri"/>
              </a:rPr>
              <a:t>1️⃣  Генеративный AI — не хайп, это структурное изменение (как интернет в 1995-м)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65760" y="2103120"/>
            <a:ext cx="1143000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333333"/>
                </a:solidFill>
                <a:latin typeface="Calibri"/>
              </a:rPr>
              <a:t>2️⃣  Не заменяет людей — меняет их работу: убирает рутину, усиливает экспертизу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65760" y="2560320"/>
            <a:ext cx="1143000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333333"/>
                </a:solidFill>
                <a:latin typeface="Calibri"/>
              </a:rPr>
              <a:t>3️⃣  ROI есть уже сегодня: документы, контент, код, клиентский сервис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65760" y="3017520"/>
            <a:ext cx="1143000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333333"/>
                </a:solidFill>
                <a:latin typeface="Calibri"/>
              </a:rPr>
              <a:t>4️⃣  Главный риск — не внедрить: конкуренты уже экономят 30-40% на рутине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65760" y="3474720"/>
            <a:ext cx="1143000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333333"/>
                </a:solidFill>
                <a:latin typeface="Calibri"/>
              </a:rPr>
              <a:t>5️⃣  Начните с малого: одна задача, один отдел, одна победа → масштаб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88952" cy="1463040"/>
          </a:xfrm>
          <a:prstGeom prst="rect">
            <a:avLst/>
          </a:prstGeom>
          <a:solidFill>
            <a:srgbClr val="21A03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365760" y="182880"/>
            <a:ext cx="11430000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FFFFF"/>
                </a:solidFill>
                <a:latin typeface="Calibri"/>
              </a:rPr>
              <a:t>Что сделать на этой неделе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492240"/>
            <a:ext cx="12188952" cy="365760"/>
          </a:xfrm>
          <a:prstGeom prst="rect">
            <a:avLst/>
          </a:prstGeom>
          <a:solidFill>
            <a:srgbClr val="21A03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274320" y="6492240"/>
            <a:ext cx="109728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>
                <a:solidFill>
                  <a:srgbClr val="FFFFFF"/>
                </a:solidFill>
                <a:latin typeface="Calibri"/>
              </a:rPr>
              <a:t>СБЕР | Вебинар GenAI | 26.03.2026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65760" y="1645920"/>
            <a:ext cx="1143000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333333"/>
                </a:solidFill>
                <a:latin typeface="Calibri"/>
              </a:rPr>
              <a:t>📱  Установить Claude или ChatGPT (если нет) → использовать 30 дней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65760" y="2103120"/>
            <a:ext cx="1143000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333333"/>
                </a:solidFill>
                <a:latin typeface="Calibri"/>
              </a:rPr>
              <a:t>📋  Написать 3 задачи вашего отдела, где AI может помочь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65760" y="2560320"/>
            <a:ext cx="1143000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333333"/>
                </a:solidFill>
                <a:latin typeface="Calibri"/>
              </a:rPr>
              <a:t>🤝  Найти «AI champion» в своей команде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65760" y="3017520"/>
            <a:ext cx="1143000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333333"/>
                </a:solidFill>
                <a:latin typeface="Calibri"/>
              </a:rPr>
              <a:t>📅  Запланировать AI hackathon с командой (1 день)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65760" y="3474720"/>
            <a:ext cx="1143000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333333"/>
                </a:solidFill>
                <a:latin typeface="Calibri"/>
              </a:rPr>
              <a:t>Ресурсы: Claude.ai | ChatGPT | GigaChat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65760" y="3931920"/>
            <a:ext cx="1143000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333333"/>
                </a:solidFill>
                <a:latin typeface="Calibri"/>
              </a:rPr>
              <a:t>Контакт: Даниил Меркулов — d.merkulov@ai4science.sber.ru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rgbClr val="21A03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365760" y="1828800"/>
            <a:ext cx="1828800" cy="1371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0">
                <a:solidFill>
                  <a:srgbClr val="FFFFFF"/>
                </a:solidFill>
                <a:latin typeface="Calibri"/>
              </a:rPr>
              <a:t>⚠️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286000" y="2286000"/>
            <a:ext cx="9144000" cy="1371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Calibri"/>
              </a:rPr>
              <a:t>Риски и управление ими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74320" y="6217920"/>
            <a:ext cx="114300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>
                <a:solidFill>
                  <a:srgbClr val="FFFFFF"/>
                </a:solidFill>
                <a:latin typeface="Calibri"/>
              </a:rPr>
              <a:t>СБЕР | AI-agent Executive Training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88952" cy="1463040"/>
          </a:xfrm>
          <a:prstGeom prst="rect">
            <a:avLst/>
          </a:prstGeom>
          <a:solidFill>
            <a:srgbClr val="21A03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365760" y="182880"/>
            <a:ext cx="11430000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FFFFF"/>
                </a:solidFill>
                <a:latin typeface="Calibri"/>
              </a:rPr>
              <a:t>Правовой ландшафт 2026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492240"/>
            <a:ext cx="12188952" cy="365760"/>
          </a:xfrm>
          <a:prstGeom prst="rect">
            <a:avLst/>
          </a:prstGeom>
          <a:solidFill>
            <a:srgbClr val="21A03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274320" y="6492240"/>
            <a:ext cx="109728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>
                <a:solidFill>
                  <a:srgbClr val="FFFFFF"/>
                </a:solidFill>
                <a:latin typeface="Calibri"/>
              </a:rPr>
              <a:t>СБЕР | AI-agent Executive Training | 10.03.2026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65760" y="1645920"/>
            <a:ext cx="1143000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333333"/>
                </a:solidFill>
                <a:latin typeface="Calibri"/>
              </a:rPr>
              <a:t>🇪🇺  EU AI Act (2025): классификация по риску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65760" y="2103120"/>
            <a:ext cx="1143000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333333"/>
                </a:solidFill>
                <a:latin typeface="Calibri"/>
              </a:rPr>
              <a:t>    unacceptable / high / limited / minimal risk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65760" y="2560320"/>
            <a:ext cx="1143000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333333"/>
                </a:solidFill>
                <a:latin typeface="Calibri"/>
              </a:rPr>
              <a:t>🇷🇺  Российское регулирование: ФЗ-123 + пилоты ЦБ РФ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65760" y="3017520"/>
            <a:ext cx="1143000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333333"/>
                </a:solidFill>
                <a:latin typeface="Calibri"/>
              </a:rPr>
              <a:t>🏦  Сбер политика: все AI-продукты проходят AI Ethics Board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65760" y="3474720"/>
            <a:ext cx="1143000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333333"/>
                </a:solidFill>
                <a:latin typeface="Calibri"/>
              </a:rPr>
              <a:t>Правило: AI принимает решение о человеке → Human-in-the-loop + аудит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88952" cy="1463040"/>
          </a:xfrm>
          <a:prstGeom prst="rect">
            <a:avLst/>
          </a:prstGeom>
          <a:solidFill>
            <a:srgbClr val="21A03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365760" y="182880"/>
            <a:ext cx="11430000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FFFFF"/>
                </a:solidFill>
                <a:latin typeface="Calibri"/>
              </a:rPr>
              <a:t>Путь от нуля к AI-компании (6 месяцев)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492240"/>
            <a:ext cx="12188952" cy="365760"/>
          </a:xfrm>
          <a:prstGeom prst="rect">
            <a:avLst/>
          </a:prstGeom>
          <a:solidFill>
            <a:srgbClr val="21A03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274320" y="6492240"/>
            <a:ext cx="109728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>
                <a:solidFill>
                  <a:srgbClr val="FFFFFF"/>
                </a:solidFill>
                <a:latin typeface="Calibri"/>
              </a:rPr>
              <a:t>СБЕР | AI-agent Executive Training | 10.03.2026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65760" y="1645920"/>
            <a:ext cx="1143000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333333"/>
                </a:solidFill>
                <a:latin typeface="Calibri"/>
              </a:rPr>
              <a:t>📅  Месяц 1-2 (Эксперименты):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65760" y="2103120"/>
            <a:ext cx="1143000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333333"/>
                </a:solidFill>
                <a:latin typeface="Calibri"/>
              </a:rPr>
              <a:t>    → ChatGPT/Claude на 30 дней | 3 боли отдела | «AI champion»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65760" y="2560320"/>
            <a:ext cx="1143000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333333"/>
                </a:solidFill>
                <a:latin typeface="Calibri"/>
              </a:rPr>
              <a:t>🚀  Месяц 3-4 (Пилоты):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65760" y="3017520"/>
            <a:ext cx="1143000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333333"/>
                </a:solidFill>
                <a:latin typeface="Calibri"/>
              </a:rPr>
              <a:t>    → 2-3 use case с измеримым ROI | обучить 20% команды промпт-инжинирингу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65760" y="3474720"/>
            <a:ext cx="1143000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333333"/>
                </a:solidFill>
                <a:latin typeface="Calibri"/>
              </a:rPr>
              <a:t>📈  Месяц 5-6 (Масштаб):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65760" y="3931920"/>
            <a:ext cx="1143000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333333"/>
                </a:solidFill>
                <a:latin typeface="Calibri"/>
              </a:rPr>
              <a:t>    → Победные пилоты → продуктовый режим | AI governance: правила использования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88952" cy="1463040"/>
          </a:xfrm>
          <a:prstGeom prst="rect">
            <a:avLst/>
          </a:prstGeom>
          <a:solidFill>
            <a:srgbClr val="21A03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365760" y="182880"/>
            <a:ext cx="11430000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FFFFF"/>
                </a:solidFill>
                <a:latin typeface="Calibri"/>
              </a:rPr>
              <a:t>Что такое генеративный ИИ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492240"/>
            <a:ext cx="12188952" cy="365760"/>
          </a:xfrm>
          <a:prstGeom prst="rect">
            <a:avLst/>
          </a:prstGeom>
          <a:solidFill>
            <a:srgbClr val="21A03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274320" y="6492240"/>
            <a:ext cx="109728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>
                <a:solidFill>
                  <a:srgbClr val="FFFFFF"/>
                </a:solidFill>
                <a:latin typeface="Calibri"/>
              </a:rPr>
              <a:t>СБЕР | Вебинар GenAI | 26.03.2026</a:t>
            </a:r>
          </a:p>
        </p:txBody>
      </p:sp>
      <p:sp>
        <p:nvSpPr>
          <p:cNvPr id="7" name="Rectangle 6"/>
          <p:cNvSpPr/>
          <p:nvPr/>
        </p:nvSpPr>
        <p:spPr>
          <a:xfrm>
            <a:off x="274320" y="1554480"/>
            <a:ext cx="5669280" cy="4754880"/>
          </a:xfrm>
          <a:prstGeom prst="rect">
            <a:avLst/>
          </a:prstGeom>
          <a:solidFill>
            <a:srgbClr val="F5F5F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7200" y="1600200"/>
            <a:ext cx="530352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1">
                <a:solidFill>
                  <a:srgbClr val="21A038"/>
                </a:solidFill>
                <a:latin typeface="Calibri"/>
              </a:rPr>
              <a:t>Старый ИИ (discriminative)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57200" y="2057400"/>
            <a:ext cx="530352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333333"/>
                </a:solidFill>
                <a:latin typeface="Calibri"/>
              </a:rPr>
              <a:t>🔍 Классифицирует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57200" y="2496312"/>
            <a:ext cx="530352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333333"/>
                </a:solidFill>
                <a:latin typeface="Calibri"/>
              </a:rPr>
              <a:t>→ «Это кошка»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57200" y="2935224"/>
            <a:ext cx="530352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333333"/>
                </a:solidFill>
                <a:latin typeface="Calibri"/>
              </a:rPr>
              <a:t>→ Одна метка на вход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57200" y="3374136"/>
            <a:ext cx="530352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333333"/>
                </a:solidFill>
                <a:latin typeface="Calibri"/>
              </a:rPr>
              <a:t>→ Spam detector</a:t>
            </a:r>
          </a:p>
        </p:txBody>
      </p:sp>
      <p:sp>
        <p:nvSpPr>
          <p:cNvPr id="13" name="Rectangle 12"/>
          <p:cNvSpPr/>
          <p:nvPr/>
        </p:nvSpPr>
        <p:spPr>
          <a:xfrm>
            <a:off x="6245352" y="1554480"/>
            <a:ext cx="5669280" cy="4754880"/>
          </a:xfrm>
          <a:prstGeom prst="rect">
            <a:avLst/>
          </a:prstGeom>
          <a:solidFill>
            <a:srgbClr val="F5F5F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6400800" y="1600200"/>
            <a:ext cx="530352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1">
                <a:solidFill>
                  <a:srgbClr val="21A038"/>
                </a:solidFill>
                <a:latin typeface="Calibri"/>
              </a:rPr>
              <a:t>Генеративный ИИ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400800" y="2057400"/>
            <a:ext cx="530352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333333"/>
                </a:solidFill>
                <a:latin typeface="Calibri"/>
              </a:rPr>
              <a:t>✨ Создаёт новое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400800" y="2496312"/>
            <a:ext cx="530352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333333"/>
                </a:solidFill>
                <a:latin typeface="Calibri"/>
              </a:rPr>
              <a:t>→ «Нарисуй кошку»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400800" y="2935224"/>
            <a:ext cx="530352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333333"/>
                </a:solidFill>
                <a:latin typeface="Calibri"/>
              </a:rPr>
              <a:t>→ Бесконечное разнообразие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400800" y="3374136"/>
            <a:ext cx="530352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333333"/>
                </a:solidFill>
                <a:latin typeface="Calibri"/>
              </a:rPr>
              <a:t>→ ChatGPT, DALL-E, Sora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88952" cy="1463040"/>
          </a:xfrm>
          <a:prstGeom prst="rect">
            <a:avLst/>
          </a:prstGeom>
          <a:solidFill>
            <a:srgbClr val="21A03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365760" y="182880"/>
            <a:ext cx="11430000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FFFFF"/>
                </a:solidFill>
                <a:latin typeface="Calibri"/>
              </a:rPr>
              <a:t>Скорость принятия: быстрее смартфона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492240"/>
            <a:ext cx="12188952" cy="365760"/>
          </a:xfrm>
          <a:prstGeom prst="rect">
            <a:avLst/>
          </a:prstGeom>
          <a:solidFill>
            <a:srgbClr val="21A03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274320" y="6492240"/>
            <a:ext cx="109728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>
                <a:solidFill>
                  <a:srgbClr val="FFFFFF"/>
                </a:solidFill>
                <a:latin typeface="Calibri"/>
              </a:rPr>
              <a:t>СБЕР | Вебинар GenAI | 26.03.2026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65760" y="1645920"/>
            <a:ext cx="1143000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333333"/>
                </a:solidFill>
                <a:latin typeface="Calibri"/>
              </a:rPr>
              <a:t>📱  Смартфон: 12 лет до 100M пользователей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65760" y="2103120"/>
            <a:ext cx="1143000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333333"/>
                </a:solidFill>
                <a:latin typeface="Calibri"/>
              </a:rPr>
              <a:t>🌐  Интернет: 7 лет до 100M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65760" y="2560320"/>
            <a:ext cx="1143000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333333"/>
                </a:solidFill>
                <a:latin typeface="Calibri"/>
              </a:rPr>
              <a:t>💬  ChatGPT: 2 месяца → 100M пользователей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65760" y="3017520"/>
            <a:ext cx="1143000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333333"/>
                </a:solidFill>
                <a:latin typeface="Calibri"/>
              </a:rPr>
              <a:t>📊  В 2025 году каждый 4-й россиянин использовал AI хотя бы раз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65760" y="3474720"/>
            <a:ext cx="1143000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333333"/>
                </a:solidFill>
                <a:latin typeface="Calibri"/>
              </a:rPr>
              <a:t>💰  Рынок генеративного AI: $45B в 2026, $1.3T к 2032</a:t>
            </a:r>
          </a:p>
        </p:txBody>
      </p:sp>
      <p:sp>
        <p:nvSpPr>
          <p:cNvPr id="12" name="Rectangle 11"/>
          <p:cNvSpPr/>
          <p:nvPr/>
        </p:nvSpPr>
        <p:spPr>
          <a:xfrm>
            <a:off x="0" y="6126480"/>
            <a:ext cx="12188952" cy="365760"/>
          </a:xfrm>
          <a:prstGeom prst="rect">
            <a:avLst/>
          </a:prstGeom>
          <a:solidFill>
            <a:srgbClr val="F5F5F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365760" y="6144768"/>
            <a:ext cx="114300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>
                <a:solidFill>
                  <a:srgbClr val="888888"/>
                </a:solidFill>
                <a:latin typeface="Calibri"/>
              </a:rPr>
              <a:t>💬 Это не хайп — это структурное изменение. Как Excel убил «расчётчиков».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88952" cy="1463040"/>
          </a:xfrm>
          <a:prstGeom prst="rect">
            <a:avLst/>
          </a:prstGeom>
          <a:solidFill>
            <a:srgbClr val="21A03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365760" y="182880"/>
            <a:ext cx="11430000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FFFFF"/>
                </a:solidFill>
                <a:latin typeface="Calibri"/>
              </a:rPr>
              <a:t>Генеративный ИИ уже в вашей жизни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492240"/>
            <a:ext cx="12188952" cy="365760"/>
          </a:xfrm>
          <a:prstGeom prst="rect">
            <a:avLst/>
          </a:prstGeom>
          <a:solidFill>
            <a:srgbClr val="21A03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274320" y="6492240"/>
            <a:ext cx="109728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>
                <a:solidFill>
                  <a:srgbClr val="FFFFFF"/>
                </a:solidFill>
                <a:latin typeface="Calibri"/>
              </a:rPr>
              <a:t>СБЕР | Вебинар GenAI | 26.03.2026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65760" y="1645920"/>
            <a:ext cx="1143000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333333"/>
                </a:solidFill>
                <a:latin typeface="Calibri"/>
              </a:rPr>
              <a:t>🤖  ChatGPT / Claude — помогает писать и думать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65760" y="2103120"/>
            <a:ext cx="1143000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333333"/>
                </a:solidFill>
                <a:latin typeface="Calibri"/>
              </a:rPr>
              <a:t>🎨  Midjourney / DALL-E — создаёт изображения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65760" y="2560320"/>
            <a:ext cx="1143000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333333"/>
                </a:solidFill>
                <a:latin typeface="Calibri"/>
              </a:rPr>
              <a:t>🎬  Sora / Runway — генерирует видео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65760" y="3017520"/>
            <a:ext cx="1143000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333333"/>
                </a:solidFill>
                <a:latin typeface="Calibri"/>
              </a:rPr>
              <a:t>🎵  Suno / Udio — сочиняет музыку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65760" y="3474720"/>
            <a:ext cx="1143000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333333"/>
                </a:solidFill>
                <a:latin typeface="Calibri"/>
              </a:rPr>
              <a:t>💻  GitHub Copilot — пишет код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65760" y="3931920"/>
            <a:ext cx="1143000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333333"/>
                </a:solidFill>
                <a:latin typeface="Calibri"/>
              </a:rPr>
              <a:t>📊  Сберджинг / GigaChat — русскоязычные AI</a:t>
            </a:r>
          </a:p>
        </p:txBody>
      </p:sp>
      <p:sp>
        <p:nvSpPr>
          <p:cNvPr id="13" name="Rectangle 12"/>
          <p:cNvSpPr/>
          <p:nvPr/>
        </p:nvSpPr>
        <p:spPr>
          <a:xfrm>
            <a:off x="0" y="6126480"/>
            <a:ext cx="12188952" cy="365760"/>
          </a:xfrm>
          <a:prstGeom prst="rect">
            <a:avLst/>
          </a:prstGeom>
          <a:solidFill>
            <a:srgbClr val="F5F5F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365760" y="6144768"/>
            <a:ext cx="114300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>
                <a:solidFill>
                  <a:srgbClr val="888888"/>
                </a:solidFill>
                <a:latin typeface="Calibri"/>
              </a:rPr>
              <a:t>💬 Спросить: какими кто пользовался?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88952" cy="1463040"/>
          </a:xfrm>
          <a:prstGeom prst="rect">
            <a:avLst/>
          </a:prstGeom>
          <a:solidFill>
            <a:srgbClr val="21A03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365760" y="182880"/>
            <a:ext cx="11430000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FFFFF"/>
                </a:solidFill>
                <a:latin typeface="Calibri"/>
              </a:rPr>
              <a:t>Как всё это работает?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492240"/>
            <a:ext cx="12188952" cy="365760"/>
          </a:xfrm>
          <a:prstGeom prst="rect">
            <a:avLst/>
          </a:prstGeom>
          <a:solidFill>
            <a:srgbClr val="21A03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274320" y="6492240"/>
            <a:ext cx="109728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>
                <a:solidFill>
                  <a:srgbClr val="FFFFFF"/>
                </a:solidFill>
                <a:latin typeface="Calibri"/>
              </a:rPr>
              <a:t>СБЕР | Вебинар GenAI | 26.03.2026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65760" y="1645920"/>
            <a:ext cx="1143000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333333"/>
                </a:solidFill>
                <a:latin typeface="Calibri"/>
              </a:rPr>
              <a:t>   «ChatGPT не 'знает' ответы.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65760" y="2103120"/>
            <a:ext cx="1143000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333333"/>
                </a:solidFill>
                <a:latin typeface="Calibri"/>
              </a:rPr>
              <a:t>    Он предсказывает следующее слово.»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65760" y="2560320"/>
            <a:ext cx="1143000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333333"/>
                </a:solidFill>
                <a:latin typeface="Calibri"/>
              </a:rPr>
              <a:t>   Это кажется простым — но отсюда следует всё.</a:t>
            </a:r>
          </a:p>
        </p:txBody>
      </p:sp>
      <p:sp>
        <p:nvSpPr>
          <p:cNvPr id="10" name="Rectangle 9"/>
          <p:cNvSpPr/>
          <p:nvPr/>
        </p:nvSpPr>
        <p:spPr>
          <a:xfrm>
            <a:off x="0" y="6126480"/>
            <a:ext cx="12188952" cy="365760"/>
          </a:xfrm>
          <a:prstGeom prst="rect">
            <a:avLst/>
          </a:prstGeom>
          <a:solidFill>
            <a:srgbClr val="F5F5F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365760" y="6144768"/>
            <a:ext cx="114300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>
                <a:solidFill>
                  <a:srgbClr val="888888"/>
                </a:solidFill>
                <a:latin typeface="Calibri"/>
              </a:rPr>
              <a:t>💬 Ключевая идея всей лекции. Давайте разберём.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rgbClr val="21A03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365760" y="1828800"/>
            <a:ext cx="1828800" cy="1371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0">
                <a:solidFill>
                  <a:srgbClr val="FFFFFF"/>
                </a:solidFill>
                <a:latin typeface="Calibri"/>
              </a:rPr>
              <a:t>⚙️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286000" y="2286000"/>
            <a:ext cx="9144000" cy="1371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Calibri"/>
              </a:rPr>
              <a:t>Как это работает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74320" y="6217920"/>
            <a:ext cx="114300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>
                <a:solidFill>
                  <a:srgbClr val="FFFFFF"/>
                </a:solidFill>
                <a:latin typeface="Calibri"/>
              </a:rPr>
              <a:t>СБЕР | Вебинар GenAI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88952" cy="1463040"/>
          </a:xfrm>
          <a:prstGeom prst="rect">
            <a:avLst/>
          </a:prstGeom>
          <a:solidFill>
            <a:srgbClr val="21A03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365760" y="182880"/>
            <a:ext cx="11430000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FFFFF"/>
                </a:solidFill>
                <a:latin typeface="Calibri"/>
              </a:rPr>
              <a:t>«Умный» ≠ «Полезный» → Нужен инструктаж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492240"/>
            <a:ext cx="12188952" cy="365760"/>
          </a:xfrm>
          <a:prstGeom prst="rect">
            <a:avLst/>
          </a:prstGeom>
          <a:solidFill>
            <a:srgbClr val="21A03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274320" y="6492240"/>
            <a:ext cx="109728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>
                <a:solidFill>
                  <a:srgbClr val="FFFFFF"/>
                </a:solidFill>
                <a:latin typeface="Calibri"/>
              </a:rPr>
              <a:t>СБЕР | Вебинар GenAI | 26.03.2026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65760" y="1645920"/>
            <a:ext cx="1143000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333333"/>
                </a:solidFill>
                <a:latin typeface="Calibri"/>
              </a:rPr>
              <a:t>1️⃣  Предобучение → умная, но хаотичная (как ребёнок с энциклопедией)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65760" y="2103120"/>
            <a:ext cx="1143000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333333"/>
                </a:solidFill>
                <a:latin typeface="Calibri"/>
              </a:rPr>
              <a:t>2️⃣  Инструктаж → 100k примеров правильных ответов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65760" y="2560320"/>
            <a:ext cx="1143000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333333"/>
                </a:solidFill>
                <a:latin typeface="Calibri"/>
              </a:rPr>
              <a:t>3️⃣  Человеческая обратная связь (RLHF) → 40k рейтингов «лучше/хуже»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65760" y="3017520"/>
            <a:ext cx="1143000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333333"/>
                </a:solidFill>
                <a:latin typeface="Calibri"/>
              </a:rPr>
              <a:t>✅  Результат: GPT-3 → ChatGPT = +90% удовлетворённости при тех же параметрах</a:t>
            </a:r>
          </a:p>
        </p:txBody>
      </p:sp>
      <p:sp>
        <p:nvSpPr>
          <p:cNvPr id="11" name="Rectangle 10"/>
          <p:cNvSpPr/>
          <p:nvPr/>
        </p:nvSpPr>
        <p:spPr>
          <a:xfrm>
            <a:off x="0" y="6126480"/>
            <a:ext cx="12188952" cy="365760"/>
          </a:xfrm>
          <a:prstGeom prst="rect">
            <a:avLst/>
          </a:prstGeom>
          <a:solidFill>
            <a:srgbClr val="F5F5F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365760" y="6144768"/>
            <a:ext cx="114300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>
                <a:solidFill>
                  <a:srgbClr val="888888"/>
                </a:solidFill>
                <a:latin typeface="Calibri"/>
              </a:rPr>
              <a:t>💬 Без RLHF модели могут генерировать вредоносный контент. RLHF = «этика в код».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